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4"/>
  </p:notesMasterIdLst>
  <p:handoutMasterIdLst>
    <p:handoutMasterId r:id="rId5"/>
  </p:handoutMasterIdLst>
  <p:sldIdLst>
    <p:sldId id="303" r:id="rId2"/>
    <p:sldId id="820" r:id="rId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3" d="100"/>
          <a:sy n="113" d="100"/>
        </p:scale>
        <p:origin x="282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4056" y="-10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10/11/2021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391105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55053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WG2#147E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Electronic meeting, October 18 – 22, 2021</a:t>
            </a:r>
            <a:endParaRPr lang="en-GB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3E_Electronic_2021_09/Docs/SP-211124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dirty="0" err="1" smtClean="0"/>
              <a:t>IoT_SAT_ARCH_EPS</a:t>
            </a:r>
            <a:r>
              <a:rPr lang="en-US" sz="3600" b="1" dirty="0"/>
              <a:t/>
            </a:r>
            <a:br>
              <a:rPr lang="en-US" sz="3600" b="1" dirty="0"/>
            </a:br>
            <a:r>
              <a:rPr lang="en-US" altLang="de-DE" sz="3600" b="1" dirty="0" smtClean="0"/>
              <a:t>Status </a:t>
            </a:r>
            <a:r>
              <a:rPr lang="en-GB" altLang="zh-CN" sz="3600" b="1" dirty="0" smtClean="0"/>
              <a:t>Report</a:t>
            </a:r>
            <a:endParaRPr lang="en-GB" sz="3600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 smtClean="0"/>
              <a:t>Guillaume </a:t>
            </a:r>
            <a:r>
              <a:rPr lang="en-US" altLang="en-US" sz="2000" b="1" dirty="0" err="1" smtClean="0"/>
              <a:t>Sébire</a:t>
            </a:r>
            <a:endParaRPr lang="en-US" altLang="en-US" sz="1800" b="1" dirty="0" smtClean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en-US" sz="1800" b="1" dirty="0" smtClean="0">
                <a:latin typeface="Arial" charset="0"/>
              </a:rPr>
              <a:t>MediaTek Inc.</a:t>
            </a:r>
            <a:endParaRPr lang="en-US" altLang="en-US" sz="2000" dirty="0" smtClean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254907" y="346574"/>
            <a:ext cx="69332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tabLst>
                <a:tab pos="6748463" algn="r"/>
              </a:tabLst>
            </a:pPr>
            <a:r>
              <a:rPr lang="en-GB" altLang="zh-CN" sz="1200" b="1" dirty="0" smtClean="0"/>
              <a:t>SA </a:t>
            </a:r>
            <a:r>
              <a:rPr lang="en-GB" altLang="zh-CN" sz="1200" b="1" dirty="0"/>
              <a:t>WG2 Meeting #</a:t>
            </a:r>
            <a:r>
              <a:rPr lang="en-GB" altLang="zh-CN" sz="1200" b="1" dirty="0" smtClean="0"/>
              <a:t>147E </a:t>
            </a:r>
            <a:r>
              <a:rPr lang="en-GB" altLang="zh-CN" sz="1200" b="1" dirty="0"/>
              <a:t>(</a:t>
            </a:r>
            <a:r>
              <a:rPr lang="en-GB" altLang="zh-CN" sz="1200" b="1" dirty="0" smtClean="0"/>
              <a:t>e-meeting)	S2-2107581</a:t>
            </a:r>
          </a:p>
          <a:p>
            <a:r>
              <a:rPr lang="de-DE" sz="1200" b="1" dirty="0" smtClean="0"/>
              <a:t>October 18 – 22, 2021</a:t>
            </a:r>
            <a:endParaRPr lang="sv-SE" altLang="en-US" sz="12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US" sz="2800" b="1" dirty="0" err="1"/>
              <a:t>IoT_SAT_ARCH_EPS</a:t>
            </a:r>
            <a:r>
              <a:rPr lang="en-GB" altLang="en-US" sz="2800" b="1" dirty="0" smtClean="0"/>
              <a:t> </a:t>
            </a:r>
            <a:r>
              <a:rPr lang="en-GB" altLang="en-US" sz="2800" b="1" dirty="0"/>
              <a:t>Status </a:t>
            </a:r>
            <a:r>
              <a:rPr lang="en-GB" altLang="en-US" sz="2800" b="1" dirty="0" smtClean="0"/>
              <a:t>after SA2#147E</a:t>
            </a:r>
            <a:endParaRPr lang="de-DE" altLang="de-DE" sz="2800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1"/>
          </p:nvPr>
        </p:nvSpPr>
        <p:spPr>
          <a:xfrm>
            <a:off x="271598" y="2318498"/>
            <a:ext cx="8464029" cy="403373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/>
              <a:t>Progress </a:t>
            </a:r>
            <a:r>
              <a:rPr lang="de-DE" altLang="de-DE" sz="1800" dirty="0" smtClean="0"/>
              <a:t>at SA2#147E:</a:t>
            </a:r>
            <a:endParaRPr lang="de-DE" altLang="de-DE" sz="18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LS received from RAN in </a:t>
            </a:r>
            <a:r>
              <a:rPr lang="en-GB" sz="1400" dirty="0" smtClean="0"/>
              <a:t>S2-2107017/RP-212617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000" dirty="0" smtClean="0"/>
              <a:t>SA2#147e Decision on discontinuous coverage: </a:t>
            </a:r>
            <a:r>
              <a:rPr lang="en-GB" altLang="ko-KR" sz="1000" dirty="0" smtClean="0">
                <a:solidFill>
                  <a:srgbClr val="FF0000"/>
                </a:solidFill>
              </a:rPr>
              <a:t>[Fill in]</a:t>
            </a:r>
          </a:p>
          <a:p>
            <a:pPr lvl="2">
              <a:spcBef>
                <a:spcPts val="0"/>
              </a:spcBef>
              <a:spcAft>
                <a:spcPts val="400"/>
              </a:spcAft>
            </a:pPr>
            <a:r>
              <a:rPr lang="en-GB" altLang="ko-KR" sz="1000" dirty="0" smtClean="0"/>
              <a:t>SA2#147e Decision on WUS: </a:t>
            </a:r>
            <a:r>
              <a:rPr lang="en-GB" altLang="ko-KR" sz="1000" dirty="0" smtClean="0">
                <a:solidFill>
                  <a:srgbClr val="FF0000"/>
                </a:solidFill>
              </a:rPr>
              <a:t>[Fill in]</a:t>
            </a:r>
            <a:endParaRPr lang="en-US" altLang="ko-KR" sz="1000" dirty="0" smtClean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>
                <a:solidFill>
                  <a:srgbClr val="FF0000"/>
                </a:solidFill>
              </a:rPr>
              <a:t>[n]</a:t>
            </a:r>
            <a:r>
              <a:rPr lang="en-US" altLang="ko-KR" sz="1400" dirty="0" smtClean="0"/>
              <a:t> CRs agreed to </a:t>
            </a:r>
            <a:r>
              <a:rPr lang="en-US" altLang="ko-KR" sz="1400" dirty="0" smtClean="0">
                <a:solidFill>
                  <a:srgbClr val="FF0000"/>
                </a:solidFill>
              </a:rPr>
              <a:t>[23.401</a:t>
            </a:r>
            <a:r>
              <a:rPr lang="en-US" altLang="ko-KR" sz="1400" dirty="0" smtClean="0">
                <a:solidFill>
                  <a:srgbClr val="FF0000"/>
                </a:solidFill>
              </a:rPr>
              <a:t>, 23.203, 23.271, </a:t>
            </a:r>
            <a:r>
              <a:rPr lang="en-US" altLang="ko-KR" sz="1400" dirty="0" smtClean="0">
                <a:solidFill>
                  <a:srgbClr val="FF0000"/>
                </a:solidFill>
              </a:rPr>
              <a:t>23.682]</a:t>
            </a:r>
            <a:r>
              <a:rPr lang="en-US" altLang="ko-KR" sz="1400" dirty="0" smtClean="0"/>
              <a:t> </a:t>
            </a:r>
            <a:r>
              <a:rPr lang="en-US" altLang="ko-KR" sz="1400" dirty="0" smtClean="0"/>
              <a:t>in </a:t>
            </a:r>
            <a:r>
              <a:rPr lang="en-US" altLang="ko-KR" sz="1400" dirty="0" smtClean="0">
                <a:solidFill>
                  <a:srgbClr val="FF0000"/>
                </a:solidFill>
              </a:rPr>
              <a:t>[S2-21nnnnn…]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WID updated in </a:t>
            </a:r>
            <a:r>
              <a:rPr lang="en-US" altLang="ko-KR" sz="1400" dirty="0" smtClean="0">
                <a:solidFill>
                  <a:srgbClr val="FF0000"/>
                </a:solidFill>
              </a:rPr>
              <a:t>[S2-2107580]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 smtClean="0"/>
              <a:t>Work deemed </a:t>
            </a:r>
            <a:r>
              <a:rPr lang="en-US" altLang="ko-KR" sz="1400" dirty="0" smtClean="0">
                <a:solidFill>
                  <a:srgbClr val="FF0000"/>
                </a:solidFill>
              </a:rPr>
              <a:t>[</a:t>
            </a:r>
            <a:r>
              <a:rPr lang="en-US" altLang="ko-KR" sz="1400" dirty="0" err="1" smtClean="0">
                <a:solidFill>
                  <a:srgbClr val="FF0000"/>
                </a:solidFill>
              </a:rPr>
              <a:t>nn</a:t>
            </a:r>
            <a:r>
              <a:rPr lang="en-US" altLang="ko-KR" sz="1400" dirty="0" smtClean="0">
                <a:solidFill>
                  <a:srgbClr val="FF0000"/>
                </a:solidFill>
              </a:rPr>
              <a:t>%]</a:t>
            </a:r>
            <a:r>
              <a:rPr lang="en-US" altLang="ko-KR" sz="1400" dirty="0" smtClean="0"/>
              <a:t> completed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1800" dirty="0" smtClean="0"/>
              <a:t>RAN </a:t>
            </a:r>
            <a:r>
              <a:rPr lang="de-DE" altLang="de-DE" sz="1800" dirty="0"/>
              <a:t>impacts or dependencies: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>
                <a:solidFill>
                  <a:srgbClr val="FF0000"/>
                </a:solidFill>
              </a:rPr>
              <a:t>[Fill in]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ko-KR" sz="180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dirty="0" smtClean="0">
                <a:solidFill>
                  <a:srgbClr val="FF0000"/>
                </a:solidFill>
              </a:rPr>
              <a:t>[Fill in]</a:t>
            </a:r>
            <a:endParaRPr lang="de-DE" altLang="de-DE" sz="1800" dirty="0" smtClean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ko-KR" sz="1800" dirty="0"/>
              <a:t>Focus for the Next </a:t>
            </a:r>
            <a:r>
              <a:rPr lang="de-DE" altLang="ko-KR" sz="1800" dirty="0" smtClean="0"/>
              <a:t>Meeting</a:t>
            </a:r>
            <a:r>
              <a:rPr lang="de-DE" altLang="de-DE" sz="1800" dirty="0" smtClean="0"/>
              <a:t>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dirty="0" smtClean="0">
                <a:solidFill>
                  <a:srgbClr val="FF0000"/>
                </a:solidFill>
              </a:rPr>
              <a:t>[Fill in]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de-DE" altLang="de-DE" sz="16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9766660"/>
              </p:ext>
            </p:extLst>
          </p:nvPr>
        </p:nvGraphicFramePr>
        <p:xfrm>
          <a:off x="271598" y="1376362"/>
          <a:ext cx="8634196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164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WP</a:t>
                      </a:r>
                      <a:endParaRPr lang="en-US" sz="1600" dirty="0"/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IoT_SAT_ARCH_EPS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Architecture support for NB-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IoT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altLang="ko-KR" sz="1400" b="1" kern="1200" dirty="0" err="1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eMTC</a:t>
                      </a:r>
                      <a:r>
                        <a:rPr lang="en-US" altLang="ko-KR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Non-Terrestrial Networks </a:t>
                      </a:r>
                      <a:r>
                        <a:rPr lang="en-US" altLang="ko-KR" sz="1400" b="1" kern="120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 EPS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altLang="zh-CN" sz="1400" b="0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</a:t>
                      </a:r>
                      <a:r>
                        <a:rPr lang="en-US" altLang="zh-CN" sz="1400" b="1" kern="1200" dirty="0" smtClean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altLang="zh-CN" sz="1400" b="1" kern="1200" dirty="0" err="1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nn</a:t>
                      </a:r>
                      <a:r>
                        <a:rPr lang="en-US" altLang="zh-CN" sz="1400" b="1" kern="1200" dirty="0" smtClean="0">
                          <a:solidFill>
                            <a:srgbClr val="FFFF00"/>
                          </a:solidFill>
                          <a:latin typeface="+mn-lt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%</a:t>
                      </a:r>
                      <a:endParaRPr lang="en-US" altLang="zh-CN" sz="1400" b="1" kern="1200" dirty="0">
                        <a:solidFill>
                          <a:srgbClr val="FFFF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ko-KR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21</a:t>
                      </a:r>
                      <a:endParaRPr kumimoji="0" lang="en-US" altLang="ko-KR" sz="1400" b="1" i="0" u="none" strike="noStrike" kern="1200" cap="none" spc="0" normalizeH="0" baseline="0" dirty="0" smtClean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930019</a:t>
                      </a:r>
                    </a:p>
                    <a:p>
                      <a:pPr algn="ctr"/>
                      <a:r>
                        <a:rPr kumimoji="0" lang="en-GB" altLang="zh-CN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hlinkClick r:id="rId3"/>
                        </a:rPr>
                        <a:t>SP-211124</a:t>
                      </a:r>
                      <a:endParaRPr lang="en-US" altLang="zh-CN" sz="1400" b="0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0"/>
            <a:ext cx="9143999" cy="246221"/>
          </a:xfrm>
          <a:prstGeom prst="rect">
            <a:avLst/>
          </a:prstGeom>
          <a:solidFill>
            <a:srgbClr val="FFFF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TO BE UPDATED AT SA2#147E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92273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灰度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7981</TotalTime>
  <Words>140</Words>
  <Application>Microsoft Office PowerPoint</Application>
  <PresentationFormat>On-screen Show (4:3)</PresentationFormat>
  <Paragraphs>33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Wingdings</vt:lpstr>
      <vt:lpstr>Office Theme</vt:lpstr>
      <vt:lpstr>IoT_SAT_ARCH_EPS Status Report</vt:lpstr>
      <vt:lpstr>IoT_SAT_ARCH_EPS Status after SA2#147E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MediaTek Inc.</cp:lastModifiedBy>
  <cp:revision>1575</cp:revision>
  <dcterms:created xsi:type="dcterms:W3CDTF">2008-08-30T09:32:10Z</dcterms:created>
  <dcterms:modified xsi:type="dcterms:W3CDTF">2021-10-11T14:13:58Z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d845be66-0dd2-42c8-8a85-27aea652d485</vt:lpwstr>
  </property>
  <property fmtid="{D5CDD505-2E9C-101B-9397-08002B2CF9AE}" pid="7" name="CTP_TimeStamp">
    <vt:lpwstr>2020-02-05 13:17:36Z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